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24" r:id="rId2"/>
    <p:sldId id="540" r:id="rId3"/>
    <p:sldId id="31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401"/>
    <a:srgbClr val="FCC0BF"/>
    <a:srgbClr val="FD2300"/>
    <a:srgbClr val="FE1E02"/>
    <a:srgbClr val="FE5F5E"/>
    <a:srgbClr val="0E1B21"/>
    <a:srgbClr val="C3D5DB"/>
    <a:srgbClr val="C73E31"/>
    <a:srgbClr val="EF4B11"/>
    <a:srgbClr val="FD4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825" autoAdjust="0"/>
  </p:normalViewPr>
  <p:slideViewPr>
    <p:cSldViewPr snapToGrid="0" showGuides="1">
      <p:cViewPr varScale="1">
        <p:scale>
          <a:sx n="81" d="100"/>
          <a:sy n="81" d="100"/>
        </p:scale>
        <p:origin x="634" y="53"/>
      </p:cViewPr>
      <p:guideLst>
        <p:guide orient="horz" pos="2160"/>
        <p:guide pos="3840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4392"/>
    </p:cViewPr>
  </p:sorterViewPr>
  <p:notesViewPr>
    <p:cSldViewPr snapToGrid="0" showGuides="1">
      <p:cViewPr varScale="1">
        <p:scale>
          <a:sx n="65" d="100"/>
          <a:sy n="65" d="100"/>
        </p:scale>
        <p:origin x="28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6AAC3-FF8E-4095-B6F5-693A43432E52}" type="datetimeFigureOut">
              <a:rPr lang="ru-RU" smtClean="0"/>
              <a:t>14.01.2023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F68D0-BB8A-4C32-B850-7F5E3A8BBF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840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DA663-BCD6-4702-BAA2-7C6B49A5E8BE}" type="datetimeFigureOut">
              <a:rPr lang="ru-RU" smtClean="0"/>
              <a:t>14.01.2023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BA9F-94FB-46FA-BB6E-40B8C824513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5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BA9F-94FB-46FA-BB6E-40B8C824513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11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6A05-1132-4AB2-9374-4998520FCFE0}" type="datetimeFigureOut">
              <a:rPr lang="ru-RU" smtClean="0"/>
              <a:t>14.01.2023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B2BC-DA78-4A2B-88FF-342C6AA6EE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78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6A05-1132-4AB2-9374-4998520FCFE0}" type="datetimeFigureOut">
              <a:rPr lang="ru-RU" smtClean="0"/>
              <a:t>14.01.2023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B2BC-DA78-4A2B-88FF-342C6AA6EE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61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6A05-1132-4AB2-9374-4998520FCFE0}" type="datetimeFigureOut">
              <a:rPr lang="ru-RU" smtClean="0"/>
              <a:t>14.01.2023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B2BC-DA78-4A2B-88FF-342C6AA6EE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12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6A05-1132-4AB2-9374-4998520FCFE0}" type="datetimeFigureOut">
              <a:rPr lang="ru-RU" smtClean="0"/>
              <a:t>14.01.2023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B2BC-DA78-4A2B-88FF-342C6AA6EE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16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6A05-1132-4AB2-9374-4998520FCFE0}" type="datetimeFigureOut">
              <a:rPr lang="ru-RU" smtClean="0"/>
              <a:t>14.01.2023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B2BC-DA78-4A2B-88FF-342C6AA6EE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23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6A05-1132-4AB2-9374-4998520FCFE0}" type="datetimeFigureOut">
              <a:rPr lang="ru-RU" smtClean="0"/>
              <a:t>14.01.2023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B2BC-DA78-4A2B-88FF-342C6AA6EE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29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6A05-1132-4AB2-9374-4998520FCFE0}" type="datetimeFigureOut">
              <a:rPr lang="ru-RU" smtClean="0"/>
              <a:t>14.01.2023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B2BC-DA78-4A2B-88FF-342C6AA6EE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71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6A05-1132-4AB2-9374-4998520FCFE0}" type="datetimeFigureOut">
              <a:rPr lang="ru-RU" smtClean="0"/>
              <a:t>14.01.2023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B2BC-DA78-4A2B-88FF-342C6AA6EE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24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6A05-1132-4AB2-9374-4998520FCFE0}" type="datetimeFigureOut">
              <a:rPr lang="ru-RU" smtClean="0"/>
              <a:t>14.01.2023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B2BC-DA78-4A2B-88FF-342C6AA6EE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35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6A05-1132-4AB2-9374-4998520FCFE0}" type="datetimeFigureOut">
              <a:rPr lang="ru-RU" smtClean="0"/>
              <a:t>14.01.2023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B2BC-DA78-4A2B-88FF-342C6AA6EE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49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6A05-1132-4AB2-9374-4998520FCFE0}" type="datetimeFigureOut">
              <a:rPr lang="ru-RU" smtClean="0"/>
              <a:t>14.01.2023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B2BC-DA78-4A2B-88FF-342C6AA6EE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65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C6A05-1132-4AB2-9374-4998520FCFE0}" type="datetimeFigureOut">
              <a:rPr lang="ru-RU" smtClean="0"/>
              <a:t>14.01.2023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4B2BC-DA78-4A2B-88FF-342C6AA6EE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02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nstagram.com/ershov.online?igshid=1huvb5tgaxey2" TargetMode="Externa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t.me/nonstopfiction" TargetMode="External"/><Relationship Id="rId12" Type="http://schemas.openxmlformats.org/officeDocument/2006/relationships/image" Target="../media/image6.png"/><Relationship Id="rId2" Type="http://schemas.openxmlformats.org/officeDocument/2006/relationships/video" Target="../media/media1.mp4"/><Relationship Id="rId16" Type="http://schemas.openxmlformats.org/officeDocument/2006/relationships/image" Target="../media/image9.png"/><Relationship Id="rId1" Type="http://schemas.microsoft.com/office/2007/relationships/media" Target="../media/media1.mp4"/><Relationship Id="rId6" Type="http://schemas.openxmlformats.org/officeDocument/2006/relationships/hyperlink" Target="https://www.youtube.com/channel/UC9b75YTRWETAIjlY7hUXGCQ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1.jpeg"/><Relationship Id="rId15" Type="http://schemas.openxmlformats.org/officeDocument/2006/relationships/hyperlink" Target="https://youtu.be/ieDBo9QkVdA" TargetMode="External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www.facebook.com/pavel.ershov.779" TargetMode="Externa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873935" y="1641353"/>
            <a:ext cx="3424920" cy="136712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  <a:effectLst>
            <a:innerShdw blurRad="63500" dist="76200" dir="27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0244" r="323" b="40281"/>
          <a:stretch/>
        </p:blipFill>
        <p:spPr>
          <a:xfrm>
            <a:off x="0" y="-461"/>
            <a:ext cx="12205252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A58E26-4850-4D30-8B0B-04BAF80FE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1029616"/>
            <a:ext cx="5808662" cy="524741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480C2E5-E64A-4BCF-8876-75241CD25B5D}"/>
              </a:ext>
            </a:extLst>
          </p:cNvPr>
          <p:cNvSpPr/>
          <p:nvPr/>
        </p:nvSpPr>
        <p:spPr>
          <a:xfrm>
            <a:off x="6096001" y="988539"/>
            <a:ext cx="56988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marR="0" lvl="0" indent="-268288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Стратегический консультант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8288" marR="0" lvl="0" indent="-268288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  <a:p>
            <a:pPr marL="268288" marR="0" lvl="0" indent="-268288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ru-RU" dirty="0">
                <a:solidFill>
                  <a:srgbClr val="FFFFFF"/>
                </a:solidFill>
                <a:latin typeface="Arial"/>
              </a:rPr>
              <a:t>Автор игрового тренинга «Мозговая трансформация: решай проблемы как знатоки»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8288" marR="0" lvl="0" indent="-268288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8288" marR="0" lvl="0" indent="-268288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Чемпион мира среди любителей, бронзовый призер чемпионата мира среди профессионалов по спортивной версии «Что? </a:t>
            </a:r>
            <a:r>
              <a:rPr lang="ru-RU" dirty="0">
                <a:solidFill>
                  <a:srgbClr val="FFFFFF"/>
                </a:solidFill>
                <a:latin typeface="Arial"/>
              </a:rPr>
              <a:t>Где? Когда?»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8288" marR="0" lvl="0" indent="-268288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8288" marR="0" lvl="0" indent="-268288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Тренер корпоративных и телевизионных команд</a:t>
            </a:r>
          </a:p>
          <a:p>
            <a:pPr marL="268288" marR="0" lvl="0" indent="-268288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8288" marR="0" lvl="0" indent="-268288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Автор книг в соавторстве с Максимом Поташевым «Путь решения», «Правила команды»</a:t>
            </a:r>
          </a:p>
          <a:p>
            <a:pPr marL="268288" marR="0" lvl="0" indent="-268288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lang="ru-RU" dirty="0">
              <a:solidFill>
                <a:srgbClr val="FFFFFF"/>
              </a:solidFill>
              <a:latin typeface="Arial"/>
            </a:endParaRPr>
          </a:p>
          <a:p>
            <a:pPr marL="268288" marR="0" lvl="0" indent="-268288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Создатель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Non-Stop Quiz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8288" marR="0" lvl="0" indent="-268288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8288" marR="0" lvl="0" indent="-268288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Ведущий </a:t>
            </a:r>
            <a:r>
              <a:rPr lang="ru-RU" dirty="0">
                <a:solidFill>
                  <a:srgbClr val="FFFFFF"/>
                </a:solidFill>
                <a:latin typeface="Arial"/>
              </a:rPr>
              <a:t>интеллектуально-спортивного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ютуб-шоу «Разборка» 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72FBBE1-A374-4115-87E0-A7573693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78" y="216150"/>
            <a:ext cx="7692005" cy="632481"/>
          </a:xfrm>
        </p:spPr>
        <p:txBody>
          <a:bodyPr wrap="square">
            <a:spAutoFit/>
          </a:bodyPr>
          <a:lstStyle/>
          <a:p>
            <a:r>
              <a:rPr lang="ru-RU" sz="3900" b="1" dirty="0">
                <a:solidFill>
                  <a:srgbClr val="EF4B11"/>
                </a:solidFill>
                <a:latin typeface="+mn-lt"/>
                <a:ea typeface="+mn-ea"/>
                <a:cs typeface="+mn-cs"/>
              </a:rPr>
              <a:t>Павел Ершов</a:t>
            </a:r>
          </a:p>
        </p:txBody>
      </p:sp>
    </p:spTree>
    <p:extLst>
      <p:ext uri="{BB962C8B-B14F-4D97-AF65-F5344CB8AC3E}">
        <p14:creationId xmlns:p14="http://schemas.microsoft.com/office/powerpoint/2010/main" val="338986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873935" y="1641353"/>
            <a:ext cx="3424920" cy="136712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  <a:effectLst>
            <a:innerShdw blurRad="63500" dist="76200" dir="27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0244" r="323" b="40281"/>
          <a:stretch/>
        </p:blipFill>
        <p:spPr>
          <a:xfrm>
            <a:off x="0" y="-461"/>
            <a:ext cx="12205252" cy="6858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480C2E5-E64A-4BCF-8876-75241CD25B5D}"/>
              </a:ext>
            </a:extLst>
          </p:cNvPr>
          <p:cNvSpPr/>
          <p:nvPr/>
        </p:nvSpPr>
        <p:spPr>
          <a:xfrm>
            <a:off x="182299" y="1065242"/>
            <a:ext cx="860348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fontAlgn="ctr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ru-RU" dirty="0">
                <a:solidFill>
                  <a:srgbClr val="FF0000"/>
                </a:solidFill>
                <a:latin typeface="Arial"/>
              </a:rPr>
              <a:t>Цифровая трансформация</a:t>
            </a:r>
          </a:p>
          <a:p>
            <a:pPr marL="725488" lvl="1" indent="-268288" fontAlgn="ctr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ru-RU" sz="1600" dirty="0">
                <a:solidFill>
                  <a:srgbClr val="FFFFFF"/>
                </a:solidFill>
                <a:latin typeface="Arial"/>
              </a:rPr>
              <a:t>Какие вызовы несет глобальная «цифровая» трансформация? Что общего у успешной компании и успешной команды «Что? Где? Когда?»? Могут ли приемы интеллектуальных игр служить инструментом развития персонала?</a:t>
            </a:r>
          </a:p>
          <a:p>
            <a:pPr marL="268288" marR="0" lvl="0" indent="-268288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  <a:p>
            <a:pPr marL="268288" indent="-268288" fontAlgn="ctr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ru-RU" dirty="0">
                <a:solidFill>
                  <a:srgbClr val="FF0000"/>
                </a:solidFill>
                <a:latin typeface="Arial"/>
              </a:rPr>
              <a:t>Мозговая трансформация: Как решать вопросы интеллектуальных игр</a:t>
            </a:r>
          </a:p>
          <a:p>
            <a:pPr marL="725488" lvl="1" indent="-268288" fontAlgn="ctr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ru-RU" sz="1600" dirty="0">
                <a:solidFill>
                  <a:srgbClr val="FFFFFF"/>
                </a:solidFill>
                <a:latin typeface="Arial"/>
              </a:rPr>
              <a:t>В чем уникальность вопросов «Что? Где? Когда?» Могут ли приемы интеллектуальных игр помочь в решение личных проблем?</a:t>
            </a:r>
          </a:p>
          <a:p>
            <a:pPr marL="268288" marR="0" lvl="0" indent="-268288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8288" lvl="0" indent="-268288" fontAlgn="ctr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ru-RU" dirty="0">
                <a:solidFill>
                  <a:srgbClr val="FF0000"/>
                </a:solidFill>
                <a:latin typeface="Arial"/>
              </a:rPr>
              <a:t>Человекоцентричность: клиентоориентированный метод решения задач </a:t>
            </a:r>
          </a:p>
          <a:p>
            <a:pPr marL="725488" lvl="1" indent="-268288" fontAlgn="ctr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ru-RU" sz="1600" dirty="0">
                <a:solidFill>
                  <a:srgbClr val="FFFFFF"/>
                </a:solidFill>
                <a:latin typeface="Arial"/>
              </a:rPr>
              <a:t>Как управлять человеческими ресурсами в эпоху «цифры» и как побеждать конкурентов в «век клиента».</a:t>
            </a:r>
          </a:p>
          <a:p>
            <a:pPr marL="268288" marR="0" lvl="0" indent="-268288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8288" indent="-268288" fontAlgn="ctr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ru-RU" dirty="0">
                <a:solidFill>
                  <a:srgbClr val="FF0000"/>
                </a:solidFill>
                <a:latin typeface="Arial"/>
              </a:rPr>
              <a:t>День незнаний, или Как управлять знанием в цифровую эпоху</a:t>
            </a:r>
          </a:p>
          <a:p>
            <a:pPr marL="725488" lvl="1" indent="-268288" fontAlgn="ctr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ru-RU" sz="1600" dirty="0">
                <a:solidFill>
                  <a:srgbClr val="FFFFFF"/>
                </a:solidFill>
                <a:latin typeface="Arial"/>
              </a:rPr>
              <a:t>Как не утонуть в Озере данных и превратить знание в ресурс. </a:t>
            </a:r>
          </a:p>
          <a:p>
            <a:pPr marL="268288" lvl="0" indent="-268288" fontAlgn="ctr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endParaRPr lang="ru-RU" dirty="0">
              <a:solidFill>
                <a:srgbClr val="FFFFFF"/>
              </a:solidFill>
              <a:latin typeface="Arial"/>
            </a:endParaRPr>
          </a:p>
          <a:p>
            <a:pPr marL="268288" lvl="0" indent="-268288" fontAlgn="ctr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ru-RU" dirty="0">
                <a:solidFill>
                  <a:srgbClr val="FF0000"/>
                </a:solidFill>
                <a:latin typeface="Arial"/>
              </a:rPr>
              <a:t>Как принимать решения за минуту: техника решения задач методами интеллектуальных игр</a:t>
            </a:r>
          </a:p>
          <a:p>
            <a:pPr marL="725488" lvl="1" indent="-268288" fontAlgn="ctr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ru-RU" sz="1600" dirty="0">
                <a:solidFill>
                  <a:srgbClr val="FFFFFF"/>
                </a:solidFill>
                <a:latin typeface="Arial"/>
              </a:rPr>
              <a:t>Принятие решений — сквозная функция управления. Тренинг развивает навыки поиска путей решения проблемных ситуаций. 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72FBBE1-A374-4115-87E0-A7573693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78" y="216150"/>
            <a:ext cx="7692005" cy="632481"/>
          </a:xfrm>
        </p:spPr>
        <p:txBody>
          <a:bodyPr wrap="square">
            <a:spAutoFit/>
          </a:bodyPr>
          <a:lstStyle/>
          <a:p>
            <a:r>
              <a:rPr lang="ru-RU" sz="3900" b="1" dirty="0">
                <a:solidFill>
                  <a:srgbClr val="EF4B11"/>
                </a:solidFill>
                <a:latin typeface="+mn-lt"/>
                <a:ea typeface="+mn-ea"/>
                <a:cs typeface="+mn-cs"/>
              </a:rPr>
              <a:t>Темы лекций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EF9428-A7AC-43E3-A359-472B5AABE0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1" t="17044" r="28316"/>
          <a:stretch/>
        </p:blipFill>
        <p:spPr>
          <a:xfrm>
            <a:off x="9172279" y="870480"/>
            <a:ext cx="3026004" cy="59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7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0244" r="323" b="40281"/>
          <a:stretch/>
        </p:blipFill>
        <p:spPr>
          <a:xfrm>
            <a:off x="-12228" y="7937"/>
            <a:ext cx="12205252" cy="6858000"/>
          </a:xfrm>
          <a:prstGeom prst="rect">
            <a:avLst/>
          </a:prstGeom>
        </p:spPr>
      </p:pic>
      <p:sp>
        <p:nvSpPr>
          <p:cNvPr id="2" name="AutoShape 7" descr="https://thumb.tildacdn.com/tild3865-3536-4464-b739-623333323338/-/resize/50x/-/format/webp/wrenc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9" descr="https://thumb.tildacdn.com/tild3865-3536-4464-b739-623333323338/-/resize/50x/-/format/webp/wrench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11" descr="https://thumb.tildacdn.com/tild3865-3536-4464-b739-623333323338/-/resize/50x/-/format/webp/wrench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17" descr="https://thumb.tildacdn.com/tild3865-3536-4464-b739-623333323338/-/resize/50x/-/format/webp/wrench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25" descr="https://thumb.tildacdn.com/tild3865-3536-4464-b739-623333323338/-/resize/50x/-/format/webp/wrench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29" descr="https://thumb.tildacdn.com/tild3865-3536-4464-b739-623333323338/-/resize/50x/-/format/webp/wrench.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31" descr="https://thumb.tildacdn.com/tild3865-3536-4464-b739-623333323338/-/resize/50x/-/format/webp/wrench.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33" descr="https://thumb.tildacdn.com/tild3865-3536-4464-b739-623333323338/-/resize/50x/-/format/webp/wrench.p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312737"/>
            <a:ext cx="4652839" cy="6319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07975" y="475176"/>
            <a:ext cx="4311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Досье спикера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9880" y="2463508"/>
            <a:ext cx="2462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Шоу «</a:t>
            </a:r>
            <a:r>
              <a:rPr lang="ru-RU" sz="2200" b="1" dirty="0">
                <a:hlinkClick r:id="rId6"/>
              </a:rPr>
              <a:t>Разборка</a:t>
            </a:r>
            <a:r>
              <a:rPr lang="ru-RU" sz="2200" b="1" dirty="0"/>
              <a:t>» </a:t>
            </a:r>
            <a:endParaRPr lang="ru-RU" sz="2200" dirty="0"/>
          </a:p>
        </p:txBody>
      </p:sp>
      <p:sp>
        <p:nvSpPr>
          <p:cNvPr id="37" name="TextBox 36"/>
          <p:cNvSpPr txBox="1"/>
          <p:nvPr/>
        </p:nvSpPr>
        <p:spPr>
          <a:xfrm>
            <a:off x="1623550" y="2814998"/>
            <a:ext cx="2827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Разбор вопросов телеигр:</a:t>
            </a:r>
            <a:br>
              <a:rPr lang="ru-RU" sz="1400" dirty="0"/>
            </a:br>
            <a:r>
              <a:rPr lang="ru-RU" sz="1400" dirty="0"/>
              <a:t>«Как это брать</a:t>
            </a:r>
            <a:r>
              <a:rPr lang="en-US" sz="1400" dirty="0"/>
              <a:t>?</a:t>
            </a:r>
            <a:r>
              <a:rPr lang="ru-RU" sz="1400" dirty="0"/>
              <a:t>»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81348" y="3518638"/>
            <a:ext cx="2607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 </a:t>
            </a:r>
            <a:r>
              <a:rPr lang="en-US" sz="2200" b="1" dirty="0">
                <a:hlinkClick r:id="rId7"/>
              </a:rPr>
              <a:t>Non-stop fiction</a:t>
            </a:r>
            <a:endParaRPr lang="ru-RU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1826436" y="3888033"/>
            <a:ext cx="2707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Канал Нон-стоп квиза</a:t>
            </a:r>
            <a:endParaRPr lang="ru-RU" sz="1600" dirty="0">
              <a:solidFill>
                <a:srgbClr val="EF4B1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28371" y="4591868"/>
            <a:ext cx="2367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hlinkClick r:id="rId8"/>
              </a:rPr>
              <a:t>Instagram</a:t>
            </a:r>
            <a:r>
              <a:rPr lang="ru-RU" dirty="0"/>
              <a:t> </a:t>
            </a:r>
            <a:endParaRPr lang="ru-RU" sz="2200" dirty="0"/>
          </a:p>
        </p:txBody>
      </p:sp>
      <p:sp>
        <p:nvSpPr>
          <p:cNvPr id="41" name="TextBox 40"/>
          <p:cNvSpPr txBox="1"/>
          <p:nvPr/>
        </p:nvSpPr>
        <p:spPr>
          <a:xfrm>
            <a:off x="1594108" y="4941401"/>
            <a:ext cx="2422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Инста-версия «Разборки»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5564" y="5630156"/>
            <a:ext cx="2212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hlinkClick r:id="rId9"/>
              </a:rPr>
              <a:t>Vkontakte</a:t>
            </a:r>
            <a:endParaRPr lang="ru-RU" sz="2200" dirty="0"/>
          </a:p>
        </p:txBody>
      </p:sp>
      <p:sp>
        <p:nvSpPr>
          <p:cNvPr id="43" name="TextBox 42"/>
          <p:cNvSpPr txBox="1"/>
          <p:nvPr/>
        </p:nvSpPr>
        <p:spPr>
          <a:xfrm>
            <a:off x="1725005" y="6007188"/>
            <a:ext cx="2146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«Разборка» Вконтакте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541323" y="2509945"/>
            <a:ext cx="724075" cy="724075"/>
            <a:chOff x="1135701" y="2396983"/>
            <a:chExt cx="724075" cy="724075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135701" y="2396983"/>
              <a:ext cx="724075" cy="724075"/>
            </a:xfrm>
            <a:prstGeom prst="roundRect">
              <a:avLst>
                <a:gd name="adj" fmla="val 23316"/>
              </a:avLst>
            </a:prstGeom>
            <a:solidFill>
              <a:srgbClr val="EF4B11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5179" y="2489487"/>
              <a:ext cx="535575" cy="535575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541323" y="4565893"/>
            <a:ext cx="724075" cy="724075"/>
            <a:chOff x="5173866" y="2396983"/>
            <a:chExt cx="724075" cy="724075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5173866" y="2396983"/>
              <a:ext cx="724075" cy="724075"/>
            </a:xfrm>
            <a:prstGeom prst="roundRect">
              <a:avLst>
                <a:gd name="adj" fmla="val 23316"/>
              </a:avLst>
            </a:prstGeom>
            <a:solidFill>
              <a:srgbClr val="EF4B11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035" y="2512423"/>
              <a:ext cx="493195" cy="493195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541323" y="3537919"/>
            <a:ext cx="724075" cy="724075"/>
            <a:chOff x="3272137" y="2396983"/>
            <a:chExt cx="724075" cy="724075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3272137" y="2396983"/>
              <a:ext cx="724075" cy="724075"/>
            </a:xfrm>
            <a:prstGeom prst="roundRect">
              <a:avLst>
                <a:gd name="adj" fmla="val 23316"/>
              </a:avLst>
            </a:prstGeom>
            <a:solidFill>
              <a:srgbClr val="EF4B11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735" y="2470864"/>
              <a:ext cx="551418" cy="551419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541323" y="5593867"/>
            <a:ext cx="724075" cy="769441"/>
            <a:chOff x="625905" y="5442501"/>
            <a:chExt cx="724075" cy="769441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625905" y="5469746"/>
              <a:ext cx="724075" cy="724075"/>
            </a:xfrm>
            <a:prstGeom prst="roundRect">
              <a:avLst>
                <a:gd name="adj" fmla="val 23316"/>
              </a:avLst>
            </a:prstGeom>
            <a:solidFill>
              <a:srgbClr val="EF4B11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95703" y="5442501"/>
              <a:ext cx="584478" cy="769441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>
                  <a:solidFill>
                    <a:schemeClr val="bg1"/>
                  </a:solidFill>
                </a:rPr>
                <a:t>В</a:t>
              </a:r>
            </a:p>
          </p:txBody>
        </p: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974" y="1338409"/>
            <a:ext cx="1193227" cy="85669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93156D98-D7E0-4793-A77B-E78D432A5DD8}"/>
              </a:ext>
            </a:extLst>
          </p:cNvPr>
          <p:cNvSpPr txBox="1"/>
          <p:nvPr/>
        </p:nvSpPr>
        <p:spPr>
          <a:xfrm>
            <a:off x="1566399" y="1427926"/>
            <a:ext cx="3242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+7-9</a:t>
            </a:r>
            <a:r>
              <a:rPr lang="ru-RU" sz="2000" b="1" dirty="0"/>
              <a:t>21-900-6228</a:t>
            </a:r>
            <a:r>
              <a:rPr lang="en-US" sz="2000" b="1" dirty="0"/>
              <a:t> </a:t>
            </a:r>
          </a:p>
        </p:txBody>
      </p:sp>
      <p:pic>
        <p:nvPicPr>
          <p:cNvPr id="6" name="Казанский о Разборке_Trim">
            <a:hlinkClick r:id="" action="ppaction://media"/>
            <a:extLst>
              <a:ext uri="{FF2B5EF4-FFF2-40B4-BE49-F238E27FC236}">
                <a16:creationId xmlns:a16="http://schemas.microsoft.com/office/drawing/2014/main" id="{03563AE9-A728-42A8-A6DC-00D4AAD70D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263960" y="171169"/>
            <a:ext cx="3048000" cy="646112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05D118D-C52B-4B10-90C2-20D3B672EE2A}"/>
              </a:ext>
            </a:extLst>
          </p:cNvPr>
          <p:cNvSpPr txBox="1"/>
          <p:nvPr/>
        </p:nvSpPr>
        <p:spPr>
          <a:xfrm>
            <a:off x="8797139" y="2045570"/>
            <a:ext cx="2847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hlinkClick r:id="rId15"/>
              </a:rPr>
              <a:t>ershov-online.ru</a:t>
            </a:r>
            <a:br>
              <a:rPr lang="en-US" sz="3200" b="1" dirty="0">
                <a:solidFill>
                  <a:schemeClr val="bg1"/>
                </a:solidFill>
                <a:hlinkClick r:id="rId15"/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F8141EF-830C-41FC-A4EB-2E8F8C71875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841" y="2697423"/>
            <a:ext cx="2370461" cy="311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0">
      <a:majorFont>
        <a:latin typeface="HeliosCondC"/>
        <a:ea typeface=""/>
        <a:cs typeface=""/>
      </a:majorFont>
      <a:minorFont>
        <a:latin typeface="HeliosCond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20376</TotalTime>
  <Words>242</Words>
  <Application>Microsoft Office PowerPoint</Application>
  <PresentationFormat>Широкоэкранный</PresentationFormat>
  <Paragraphs>42</Paragraphs>
  <Slides>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Courier New</vt:lpstr>
      <vt:lpstr>HeliosCondC</vt:lpstr>
      <vt:lpstr>Тема Office</vt:lpstr>
      <vt:lpstr>Павел Ершов</vt:lpstr>
      <vt:lpstr>Темы лекций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 Ershov</dc:creator>
  <cp:lastModifiedBy>Pavel Ershov</cp:lastModifiedBy>
  <cp:revision>236</cp:revision>
  <dcterms:created xsi:type="dcterms:W3CDTF">2020-09-17T16:37:50Z</dcterms:created>
  <dcterms:modified xsi:type="dcterms:W3CDTF">2023-01-14T10:30:45Z</dcterms:modified>
</cp:coreProperties>
</file>